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9" r:id="rId6"/>
    <p:sldId id="263" r:id="rId7"/>
    <p:sldId id="267" r:id="rId8"/>
    <p:sldId id="268" r:id="rId9"/>
    <p:sldId id="265" r:id="rId10"/>
    <p:sldId id="261" r:id="rId11"/>
    <p:sldId id="262" r:id="rId12"/>
    <p:sldId id="260" r:id="rId13"/>
    <p:sldId id="266" r:id="rId14"/>
    <p:sldId id="264" r:id="rId15"/>
    <p:sldId id="269"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CC1"/>
    <a:srgbClr val="3C3C3C"/>
    <a:srgbClr val="00A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4660"/>
  </p:normalViewPr>
  <p:slideViewPr>
    <p:cSldViewPr snapToGrid="0">
      <p:cViewPr varScale="1">
        <p:scale>
          <a:sx n="117" d="100"/>
          <a:sy n="117" d="100"/>
        </p:scale>
        <p:origin x="115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dirty="0">
              <a:latin typeface="Myriad Pro"/>
            </a:endParaRPr>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6915CF-5F46-488B-8A79-10BD709F8946}" type="datetimeFigureOut">
              <a:rPr lang="fi-FI" smtClean="0">
                <a:latin typeface="Myriad Pro"/>
              </a:rPr>
              <a:t>19.4.2023</a:t>
            </a:fld>
            <a:endParaRPr lang="fi-FI" dirty="0">
              <a:latin typeface="Myriad Pro"/>
            </a:endParaRPr>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dirty="0">
              <a:latin typeface="Myriad Pro"/>
            </a:endParaRPr>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EEA3A7-A2AC-4A9A-85CA-5A4566BC3AAB}" type="slidenum">
              <a:rPr lang="fi-FI" smtClean="0">
                <a:latin typeface="Myriad Pro"/>
              </a:rPr>
              <a:t>‹#›</a:t>
            </a:fld>
            <a:endParaRPr lang="fi-FI" dirty="0">
              <a:latin typeface="Myriad Pro"/>
            </a:endParaRPr>
          </a:p>
        </p:txBody>
      </p:sp>
    </p:spTree>
    <p:extLst>
      <p:ext uri="{BB962C8B-B14F-4D97-AF65-F5344CB8AC3E}">
        <p14:creationId xmlns:p14="http://schemas.microsoft.com/office/powerpoint/2010/main" val="11511861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endParaRPr lang="fi-FI" dirty="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fld id="{03B99D67-EABF-44FC-9446-6D8C6F413475}" type="datetimeFigureOut">
              <a:rPr lang="fi-FI" smtClean="0"/>
              <a:pPr/>
              <a:t>19.4.2023</a:t>
            </a:fld>
            <a:endParaRPr lang="fi-FI" dirty="0"/>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endParaRPr lang="fi-FI" dirty="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fld id="{B74F78E9-6BE0-4441-A384-4800E5EBDDD4}" type="slidenum">
              <a:rPr lang="fi-FI" smtClean="0"/>
              <a:pPr/>
              <a:t>‹#›</a:t>
            </a:fld>
            <a:endParaRPr lang="fi-FI" dirty="0"/>
          </a:p>
        </p:txBody>
      </p:sp>
    </p:spTree>
    <p:extLst>
      <p:ext uri="{BB962C8B-B14F-4D97-AF65-F5344CB8AC3E}">
        <p14:creationId xmlns:p14="http://schemas.microsoft.com/office/powerpoint/2010/main" val="9921299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yriad Pro"/>
        <a:ea typeface="+mn-ea"/>
        <a:cs typeface="+mn-cs"/>
      </a:defRPr>
    </a:lvl1pPr>
    <a:lvl2pPr marL="457200" algn="l" defTabSz="914400" rtl="0" eaLnBrk="1" latinLnBrk="0" hangingPunct="1">
      <a:defRPr sz="1200" kern="1200">
        <a:solidFill>
          <a:schemeClr val="tx1"/>
        </a:solidFill>
        <a:latin typeface="Myriad Pro"/>
        <a:ea typeface="+mn-ea"/>
        <a:cs typeface="+mn-cs"/>
      </a:defRPr>
    </a:lvl2pPr>
    <a:lvl3pPr marL="914400" algn="l" defTabSz="914400" rtl="0" eaLnBrk="1" latinLnBrk="0" hangingPunct="1">
      <a:defRPr sz="1200" kern="1200">
        <a:solidFill>
          <a:schemeClr val="tx1"/>
        </a:solidFill>
        <a:latin typeface="Myriad Pro"/>
        <a:ea typeface="+mn-ea"/>
        <a:cs typeface="+mn-cs"/>
      </a:defRPr>
    </a:lvl3pPr>
    <a:lvl4pPr marL="1371600" algn="l" defTabSz="914400" rtl="0" eaLnBrk="1" latinLnBrk="0" hangingPunct="1">
      <a:defRPr sz="1200" kern="1200">
        <a:solidFill>
          <a:schemeClr val="tx1"/>
        </a:solidFill>
        <a:latin typeface="Myriad Pro"/>
        <a:ea typeface="+mn-ea"/>
        <a:cs typeface="+mn-cs"/>
      </a:defRPr>
    </a:lvl4pPr>
    <a:lvl5pPr marL="1828800" algn="l" defTabSz="914400" rtl="0" eaLnBrk="1" latinLnBrk="0" hangingPunct="1">
      <a:defRPr sz="12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rgbClr val="1B8CC1"/>
        </a:solidFill>
        <a:effectLst/>
      </p:bgPr>
    </p:bg>
    <p:spTree>
      <p:nvGrpSpPr>
        <p:cNvPr id="1" name=""/>
        <p:cNvGrpSpPr/>
        <p:nvPr/>
      </p:nvGrpSpPr>
      <p:grpSpPr>
        <a:xfrm>
          <a:off x="0" y="0"/>
          <a:ext cx="0" cy="0"/>
          <a:chOff x="0" y="0"/>
          <a:chExt cx="0" cy="0"/>
        </a:xfrm>
      </p:grpSpPr>
      <p:sp>
        <p:nvSpPr>
          <p:cNvPr id="19" name="Rectangle 18"/>
          <p:cNvSpPr/>
          <p:nvPr userDrawn="1"/>
        </p:nvSpPr>
        <p:spPr>
          <a:xfrm>
            <a:off x="-35946" y="5545174"/>
            <a:ext cx="1559948" cy="1312826"/>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yriad Pro"/>
            </a:endParaRPr>
          </a:p>
        </p:txBody>
      </p:sp>
      <p:sp>
        <p:nvSpPr>
          <p:cNvPr id="17" name="Rectangle 16"/>
          <p:cNvSpPr/>
          <p:nvPr userDrawn="1"/>
        </p:nvSpPr>
        <p:spPr>
          <a:xfrm>
            <a:off x="1402055" y="-47716"/>
            <a:ext cx="1523663" cy="1451857"/>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yriad Pro"/>
            </a:endParaRPr>
          </a:p>
        </p:txBody>
      </p:sp>
      <p:sp>
        <p:nvSpPr>
          <p:cNvPr id="18" name="Rectangle 17"/>
          <p:cNvSpPr/>
          <p:nvPr userDrawn="1"/>
        </p:nvSpPr>
        <p:spPr>
          <a:xfrm>
            <a:off x="6" y="1381200"/>
            <a:ext cx="1465439" cy="1425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yriad Pro"/>
            </a:endParaRPr>
          </a:p>
        </p:txBody>
      </p:sp>
      <p:sp>
        <p:nvSpPr>
          <p:cNvPr id="3" name="Date Placeholder 2"/>
          <p:cNvSpPr>
            <a:spLocks noGrp="1"/>
          </p:cNvSpPr>
          <p:nvPr>
            <p:ph type="dt" sz="half" idx="10"/>
          </p:nvPr>
        </p:nvSpPr>
        <p:spPr>
          <a:xfrm>
            <a:off x="10316981" y="291964"/>
            <a:ext cx="1454217" cy="365125"/>
          </a:xfrm>
        </p:spPr>
        <p:txBody>
          <a:bodyPr/>
          <a:lstStyle>
            <a:lvl1pPr>
              <a:defRPr>
                <a:solidFill>
                  <a:schemeClr val="bg1"/>
                </a:solidFill>
              </a:defRPr>
            </a:lvl1pPr>
          </a:lstStyle>
          <a:p>
            <a:endParaRPr lang="fi-FI" dirty="0"/>
          </a:p>
        </p:txBody>
      </p:sp>
      <p:pic>
        <p:nvPicPr>
          <p:cNvPr id="4" name="Picture 3" descr="spkl_ne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0039" y="4437116"/>
            <a:ext cx="4962572" cy="3101609"/>
          </a:xfrm>
          <a:prstGeom prst="rect">
            <a:avLst/>
          </a:prstGeom>
        </p:spPr>
      </p:pic>
      <p:pic>
        <p:nvPicPr>
          <p:cNvPr id="5" name="Picture 4" descr="spkl_kuvat.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46641" b="47115"/>
          <a:stretch/>
        </p:blipFill>
        <p:spPr>
          <a:xfrm>
            <a:off x="1" y="-45548"/>
            <a:ext cx="4431611" cy="4218614"/>
          </a:xfrm>
          <a:prstGeom prst="rect">
            <a:avLst/>
          </a:prstGeom>
        </p:spPr>
      </p:pic>
      <p:pic>
        <p:nvPicPr>
          <p:cNvPr id="14" name="Picture 13" descr="spkl_kuvat.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0971" t="49708" r="22784" b="24206"/>
          <a:stretch/>
        </p:blipFill>
        <p:spPr>
          <a:xfrm>
            <a:off x="1118521" y="3880427"/>
            <a:ext cx="3840729" cy="2080931"/>
          </a:xfrm>
          <a:prstGeom prst="rect">
            <a:avLst/>
          </a:prstGeom>
        </p:spPr>
      </p:pic>
      <p:sp>
        <p:nvSpPr>
          <p:cNvPr id="20" name="Rectangle 19"/>
          <p:cNvSpPr/>
          <p:nvPr userDrawn="1"/>
        </p:nvSpPr>
        <p:spPr>
          <a:xfrm>
            <a:off x="1464732" y="5552433"/>
            <a:ext cx="1473203" cy="13055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yriad Pro"/>
            </a:endParaRPr>
          </a:p>
        </p:txBody>
      </p:sp>
      <p:pic>
        <p:nvPicPr>
          <p:cNvPr id="23" name="Picture 22" descr="spkl_kuvat.png"/>
          <p:cNvPicPr>
            <a:picLocks noChangeAspect="1"/>
          </p:cNvPicPr>
          <p:nvPr/>
        </p:nvPicPr>
        <p:blipFill rotWithShape="1">
          <a:blip r:embed="rId3" cstate="print">
            <a:extLst>
              <a:ext uri="{28A0092B-C50C-407E-A947-70E740481C1C}">
                <a14:useLocalDpi xmlns:a14="http://schemas.microsoft.com/office/drawing/2010/main" val="0"/>
              </a:ext>
            </a:extLst>
          </a:blip>
          <a:srcRect l="53169" t="18311" r="22784" b="60820"/>
          <a:stretch/>
        </p:blipFill>
        <p:spPr>
          <a:xfrm>
            <a:off x="-1687246" y="7560725"/>
            <a:ext cx="1942859" cy="1619467"/>
          </a:xfrm>
          <a:prstGeom prst="rect">
            <a:avLst/>
          </a:prstGeom>
        </p:spPr>
      </p:pic>
      <p:pic>
        <p:nvPicPr>
          <p:cNvPr id="24" name="Picture 23" descr="spkl_kuvat.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53169" t="18311" r="22784" b="60820"/>
          <a:stretch/>
        </p:blipFill>
        <p:spPr>
          <a:xfrm>
            <a:off x="2912072" y="5551655"/>
            <a:ext cx="1942859" cy="1619467"/>
          </a:xfrm>
          <a:prstGeom prst="rect">
            <a:avLst/>
          </a:prstGeom>
        </p:spPr>
      </p:pic>
      <p:sp>
        <p:nvSpPr>
          <p:cNvPr id="27" name="Title 26"/>
          <p:cNvSpPr>
            <a:spLocks noGrp="1"/>
          </p:cNvSpPr>
          <p:nvPr>
            <p:ph type="title" hasCustomPrompt="1"/>
          </p:nvPr>
        </p:nvSpPr>
        <p:spPr>
          <a:xfrm>
            <a:off x="1277820" y="2240820"/>
            <a:ext cx="10515600" cy="1325563"/>
          </a:xfrm>
        </p:spPr>
        <p:txBody>
          <a:bodyPr>
            <a:noAutofit/>
          </a:bodyPr>
          <a:lstStyle>
            <a:lvl1pPr algn="r">
              <a:defRPr sz="58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br>
              <a:rPr lang="fi-FI" dirty="0"/>
            </a:b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415073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fi-FI"/>
              <a:t>Muokkaa perustyyl. napsautt.</a:t>
            </a:r>
          </a:p>
        </p:txBody>
      </p:sp>
      <p:sp>
        <p:nvSpPr>
          <p:cNvPr id="3" name="Content Placeholder 2"/>
          <p:cNvSpPr>
            <a:spLocks noGrp="1"/>
          </p:cNvSpPr>
          <p:nvPr>
            <p:ph idx="1"/>
          </p:nvPr>
        </p:nvSpPr>
        <p:spPr>
          <a:xfrm>
            <a:off x="5183192"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345141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fi-FI"/>
              <a:t>Muokkaa perustyyl. napsautt.</a:t>
            </a:r>
          </a:p>
        </p:txBody>
      </p:sp>
      <p:sp>
        <p:nvSpPr>
          <p:cNvPr id="3" name="Picture Placeholder 2"/>
          <p:cNvSpPr>
            <a:spLocks noGrp="1"/>
          </p:cNvSpPr>
          <p:nvPr>
            <p:ph type="pic" idx="1"/>
          </p:nvPr>
        </p:nvSpPr>
        <p:spPr>
          <a:xfrm>
            <a:off x="5183192"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155213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2870448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fi-FI"/>
              <a:t>Muokkaa perustyyl. napsautt.</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a:xfrm>
            <a:off x="4038604" y="6356354"/>
            <a:ext cx="4114800" cy="365125"/>
          </a:xfrm>
          <a:prstGeom prst="rect">
            <a:avLst/>
          </a:prstGeom>
        </p:spPr>
        <p:txBody>
          <a:bodyPr/>
          <a:lstStyle>
            <a:lvl1pPr>
              <a:defRPr>
                <a:latin typeface="Myriad Pro"/>
              </a:defRPr>
            </a:lvl1pPr>
          </a:lstStyle>
          <a:p>
            <a:r>
              <a:rPr lang="fi-FI" dirty="0"/>
              <a:t>SUOMEN PALVELUSKOIRALIITTO RY</a:t>
            </a:r>
          </a:p>
        </p:txBody>
      </p:sp>
      <p:sp>
        <p:nvSpPr>
          <p:cNvPr id="6" name="Slide Number Placeholder 5"/>
          <p:cNvSpPr>
            <a:spLocks noGrp="1"/>
          </p:cNvSpPr>
          <p:nvPr>
            <p:ph type="sldNum" sz="quarter" idx="12"/>
          </p:nvPr>
        </p:nvSpPr>
        <p:spPr>
          <a:xfrm>
            <a:off x="8610601" y="6356354"/>
            <a:ext cx="2743200" cy="365125"/>
          </a:xfrm>
          <a:prstGeom prst="rect">
            <a:avLst/>
          </a:prstGeom>
        </p:spPr>
        <p:txBody>
          <a:bodyPr/>
          <a:lstStyle>
            <a:lvl1pPr>
              <a:defRPr>
                <a:latin typeface="Myriad Pro"/>
              </a:defRPr>
            </a:lvl1pPr>
          </a:lstStyle>
          <a:p>
            <a:fld id="{954F3909-DF74-47FA-9D0E-48919F166A95}" type="slidenum">
              <a:rPr lang="fi-FI" smtClean="0"/>
              <a:pPr/>
              <a:t>‹#›</a:t>
            </a:fld>
            <a:endParaRPr lang="fi-FI" dirty="0"/>
          </a:p>
        </p:txBody>
      </p:sp>
    </p:spTree>
    <p:extLst>
      <p:ext uri="{BB962C8B-B14F-4D97-AF65-F5344CB8AC3E}">
        <p14:creationId xmlns:p14="http://schemas.microsoft.com/office/powerpoint/2010/main" val="159970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fi-FI" dirty="0"/>
          </a:p>
        </p:txBody>
      </p:sp>
      <p:pic>
        <p:nvPicPr>
          <p:cNvPr id="5" name="Picture 4" descr="spkl_kuvat2.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ate Placeholder 2"/>
          <p:cNvSpPr txBox="1">
            <a:spLocks/>
          </p:cNvSpPr>
          <p:nvPr userDrawn="1"/>
        </p:nvSpPr>
        <p:spPr>
          <a:xfrm>
            <a:off x="10610057" y="135657"/>
            <a:ext cx="1454217"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8A3F2-7037-48B2-B27A-2CBBBB0164B7}" type="datetimeFigureOut">
              <a:rPr lang="fi-FI" smtClean="0">
                <a:latin typeface="Myriad Pro"/>
              </a:rPr>
              <a:pPr/>
              <a:t>19.4.2023</a:t>
            </a:fld>
            <a:endParaRPr lang="fi-FI" dirty="0">
              <a:latin typeface="Myriad Pro"/>
            </a:endParaRPr>
          </a:p>
        </p:txBody>
      </p:sp>
      <p:pic>
        <p:nvPicPr>
          <p:cNvPr id="7" name="Picture 6" descr="spkl_nega.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4255" y="4349191"/>
            <a:ext cx="4962572" cy="3101609"/>
          </a:xfrm>
          <a:prstGeom prst="rect">
            <a:avLst/>
          </a:prstGeom>
        </p:spPr>
      </p:pic>
      <p:sp>
        <p:nvSpPr>
          <p:cNvPr id="9" name="Subtitle 2"/>
          <p:cNvSpPr>
            <a:spLocks noGrp="1"/>
          </p:cNvSpPr>
          <p:nvPr>
            <p:ph type="subTitle" idx="1"/>
          </p:nvPr>
        </p:nvSpPr>
        <p:spPr>
          <a:xfrm>
            <a:off x="1524000" y="366832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2" name="Title 11"/>
          <p:cNvSpPr>
            <a:spLocks noGrp="1"/>
          </p:cNvSpPr>
          <p:nvPr>
            <p:ph type="title" hasCustomPrompt="1"/>
          </p:nvPr>
        </p:nvSpPr>
        <p:spPr>
          <a:xfrm>
            <a:off x="838204" y="1830502"/>
            <a:ext cx="10515600" cy="1325563"/>
          </a:xfrm>
        </p:spPr>
        <p:txBody>
          <a:bodyPr>
            <a:noAutofit/>
          </a:bodyPr>
          <a:lstStyle>
            <a:lvl1pPr algn="ctr">
              <a:defRPr sz="5800">
                <a:solidFill>
                  <a:schemeClr val="bg1"/>
                </a:solidFill>
              </a:defRPr>
            </a:lvl1pPr>
          </a:lstStyle>
          <a:p>
            <a:r>
              <a:rPr lang="fi-FI" dirty="0" err="1"/>
              <a:t>Click</a:t>
            </a:r>
            <a:r>
              <a:rPr lang="fi-FI" dirty="0"/>
              <a:t> to </a:t>
            </a:r>
            <a:r>
              <a:rPr lang="fi-FI" dirty="0" err="1"/>
              <a:t>edit</a:t>
            </a:r>
            <a:r>
              <a:rPr lang="fi-FI" dirty="0"/>
              <a:t> </a:t>
            </a:r>
            <a:br>
              <a:rPr lang="fi-FI" dirty="0"/>
            </a:b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2677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52435"/>
            <a:ext cx="9144000" cy="2387600"/>
          </a:xfrm>
        </p:spPr>
        <p:txBody>
          <a:bodyPr anchor="b"/>
          <a:lstStyle>
            <a:lvl1pPr algn="ctr">
              <a:defRPr sz="6000">
                <a:solidFill>
                  <a:srgbClr val="1B8CC1"/>
                </a:solidFill>
              </a:defRPr>
            </a:lvl1pPr>
          </a:lstStyle>
          <a:p>
            <a:r>
              <a:rPr lang="fi-FI"/>
              <a:t>Muokkaa perustyyl. napsautt.</a:t>
            </a:r>
            <a:endParaRPr lang="fi-FI" dirty="0"/>
          </a:p>
        </p:txBody>
      </p:sp>
      <p:sp>
        <p:nvSpPr>
          <p:cNvPr id="3" name="Subtitle 2"/>
          <p:cNvSpPr>
            <a:spLocks noGrp="1"/>
          </p:cNvSpPr>
          <p:nvPr>
            <p:ph type="subTitle" idx="1"/>
          </p:nvPr>
        </p:nvSpPr>
        <p:spPr>
          <a:xfrm>
            <a:off x="1524000" y="3932110"/>
            <a:ext cx="9144000" cy="1655762"/>
          </a:xfrm>
        </p:spPr>
        <p:txBody>
          <a:bodyPr/>
          <a:lstStyle>
            <a:lvl1pPr marL="0" indent="0" algn="ctr">
              <a:buNone/>
              <a:defRPr sz="2400">
                <a:solidFill>
                  <a:srgbClr val="3C3C3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 name="Date Placeholder 3"/>
          <p:cNvSpPr txBox="1">
            <a:spLocks/>
          </p:cNvSpPr>
          <p:nvPr userDrawn="1"/>
        </p:nvSpPr>
        <p:spPr>
          <a:xfrm>
            <a:off x="10360245" y="199856"/>
            <a:ext cx="1454217"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8A3F2-7037-48B2-B27A-2CBBBB0164B7}" type="datetimeFigureOut">
              <a:rPr lang="fi-FI" smtClean="0">
                <a:latin typeface="Myriad Pro"/>
              </a:rPr>
              <a:pPr/>
              <a:t>19.4.2023</a:t>
            </a:fld>
            <a:endParaRPr lang="fi-FI" dirty="0">
              <a:latin typeface="Myriad Pro"/>
            </a:endParaRPr>
          </a:p>
        </p:txBody>
      </p:sp>
    </p:spTree>
    <p:extLst>
      <p:ext uri="{BB962C8B-B14F-4D97-AF65-F5344CB8AC3E}">
        <p14:creationId xmlns:p14="http://schemas.microsoft.com/office/powerpoint/2010/main" val="53738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3"/>
          <p:cNvSpPr txBox="1">
            <a:spLocks/>
          </p:cNvSpPr>
          <p:nvPr userDrawn="1"/>
        </p:nvSpPr>
        <p:spPr>
          <a:xfrm>
            <a:off x="10360245" y="199856"/>
            <a:ext cx="1454217"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8A3F2-7037-48B2-B27A-2CBBBB0164B7}" type="datetimeFigureOut">
              <a:rPr lang="fi-FI" smtClean="0">
                <a:latin typeface="Myriad Pro"/>
              </a:rPr>
              <a:pPr/>
              <a:t>19.4.2023</a:t>
            </a:fld>
            <a:endParaRPr lang="fi-FI" dirty="0">
              <a:latin typeface="Myriad Pro"/>
            </a:endParaRPr>
          </a:p>
        </p:txBody>
      </p:sp>
    </p:spTree>
    <p:extLst>
      <p:ext uri="{BB962C8B-B14F-4D97-AF65-F5344CB8AC3E}">
        <p14:creationId xmlns:p14="http://schemas.microsoft.com/office/powerpoint/2010/main" val="357979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3" y="739095"/>
            <a:ext cx="10515600" cy="2852737"/>
          </a:xfrm>
        </p:spPr>
        <p:txBody>
          <a:bodyPr anchor="b"/>
          <a:lstStyle>
            <a:lvl1pPr>
              <a:defRPr sz="6000"/>
            </a:lvl1pPr>
          </a:lstStyle>
          <a:p>
            <a:r>
              <a:rPr lang="fi-FI"/>
              <a:t>Muokkaa perustyyl. napsautt.</a:t>
            </a:r>
            <a:endParaRPr lang="fi-FI" dirty="0"/>
          </a:p>
        </p:txBody>
      </p:sp>
      <p:sp>
        <p:nvSpPr>
          <p:cNvPr id="3" name="Text Placeholder 2"/>
          <p:cNvSpPr>
            <a:spLocks noGrp="1"/>
          </p:cNvSpPr>
          <p:nvPr>
            <p:ph type="body" idx="1"/>
          </p:nvPr>
        </p:nvSpPr>
        <p:spPr>
          <a:xfrm>
            <a:off x="831853" y="361882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6" name="Date Placeholder 3"/>
          <p:cNvSpPr txBox="1">
            <a:spLocks/>
          </p:cNvSpPr>
          <p:nvPr userDrawn="1"/>
        </p:nvSpPr>
        <p:spPr>
          <a:xfrm>
            <a:off x="10360245" y="199856"/>
            <a:ext cx="1454217"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8A3F2-7037-48B2-B27A-2CBBBB0164B7}" type="datetimeFigureOut">
              <a:rPr lang="fi-FI" smtClean="0">
                <a:latin typeface="Myriad Pro"/>
              </a:rPr>
              <a:pPr/>
              <a:t>19.4.2023</a:t>
            </a:fld>
            <a:endParaRPr lang="fi-FI" dirty="0">
              <a:latin typeface="Myriad Pro"/>
            </a:endParaRPr>
          </a:p>
        </p:txBody>
      </p:sp>
    </p:spTree>
    <p:extLst>
      <p:ext uri="{BB962C8B-B14F-4D97-AF65-F5344CB8AC3E}">
        <p14:creationId xmlns:p14="http://schemas.microsoft.com/office/powerpoint/2010/main" val="262080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sz="half" idx="1"/>
          </p:nvPr>
        </p:nvSpPr>
        <p:spPr>
          <a:xfrm>
            <a:off x="838201"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6172201"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ate Placeholder 3"/>
          <p:cNvSpPr txBox="1">
            <a:spLocks/>
          </p:cNvSpPr>
          <p:nvPr userDrawn="1"/>
        </p:nvSpPr>
        <p:spPr>
          <a:xfrm>
            <a:off x="10360245" y="199856"/>
            <a:ext cx="1454217"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8A3F2-7037-48B2-B27A-2CBBBB0164B7}" type="datetimeFigureOut">
              <a:rPr lang="fi-FI" smtClean="0">
                <a:latin typeface="Myriad Pro"/>
              </a:rPr>
              <a:pPr/>
              <a:t>19.4.2023</a:t>
            </a:fld>
            <a:endParaRPr lang="fi-FI" dirty="0">
              <a:latin typeface="Myriad Pro"/>
            </a:endParaRPr>
          </a:p>
        </p:txBody>
      </p:sp>
    </p:spTree>
    <p:extLst>
      <p:ext uri="{BB962C8B-B14F-4D97-AF65-F5344CB8AC3E}">
        <p14:creationId xmlns:p14="http://schemas.microsoft.com/office/powerpoint/2010/main" val="400421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fi-FI"/>
              <a:t>Muokkaa perustyyl. napsautt.</a:t>
            </a:r>
          </a:p>
        </p:txBody>
      </p:sp>
      <p:sp>
        <p:nvSpPr>
          <p:cNvPr id="3" name="Text Placeholder 2"/>
          <p:cNvSpPr>
            <a:spLocks noGrp="1"/>
          </p:cNvSpPr>
          <p:nvPr>
            <p:ph type="body" idx="1"/>
          </p:nvPr>
        </p:nvSpPr>
        <p:spPr>
          <a:xfrm>
            <a:off x="83979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92" y="2505076"/>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3" y="2505076"/>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329131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Date Placeholder 2"/>
          <p:cNvSpPr>
            <a:spLocks noGrp="1"/>
          </p:cNvSpPr>
          <p:nvPr>
            <p:ph type="dt" sz="half" idx="10"/>
          </p:nvPr>
        </p:nvSpPr>
        <p:spPr/>
        <p:txBody>
          <a:bodyPr/>
          <a:lstStyle/>
          <a:p>
            <a:endParaRPr lang="fi-FI"/>
          </a:p>
        </p:txBody>
      </p:sp>
    </p:spTree>
    <p:extLst>
      <p:ext uri="{BB962C8B-B14F-4D97-AF65-F5344CB8AC3E}">
        <p14:creationId xmlns:p14="http://schemas.microsoft.com/office/powerpoint/2010/main" val="26264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Date Placeholder 3"/>
          <p:cNvSpPr txBox="1">
            <a:spLocks/>
          </p:cNvSpPr>
          <p:nvPr userDrawn="1"/>
        </p:nvSpPr>
        <p:spPr>
          <a:xfrm>
            <a:off x="10360245" y="199856"/>
            <a:ext cx="1454217"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88A3F2-7037-48B2-B27A-2CBBBB0164B7}" type="datetimeFigureOut">
              <a:rPr lang="fi-FI" smtClean="0">
                <a:latin typeface="Myriad Pro"/>
              </a:rPr>
              <a:pPr/>
              <a:t>19.4.2023</a:t>
            </a:fld>
            <a:endParaRPr lang="fi-FI" dirty="0">
              <a:latin typeface="Myriad Pro"/>
            </a:endParaRPr>
          </a:p>
        </p:txBody>
      </p:sp>
    </p:spTree>
    <p:extLst>
      <p:ext uri="{BB962C8B-B14F-4D97-AF65-F5344CB8AC3E}">
        <p14:creationId xmlns:p14="http://schemas.microsoft.com/office/powerpoint/2010/main" val="390637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7"/>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838204" y="1708397"/>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97591" y="5253550"/>
            <a:ext cx="2825029" cy="1604450"/>
          </a:xfrm>
          <a:prstGeom prst="rect">
            <a:avLst/>
          </a:prstGeom>
        </p:spPr>
      </p:pic>
      <p:cxnSp>
        <p:nvCxnSpPr>
          <p:cNvPr id="10" name="Straight Connector 9"/>
          <p:cNvCxnSpPr/>
          <p:nvPr/>
        </p:nvCxnSpPr>
        <p:spPr>
          <a:xfrm flipH="1">
            <a:off x="-2366722" y="6562127"/>
            <a:ext cx="11525756"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1903377" y="6562127"/>
            <a:ext cx="11525756"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0360245" y="199856"/>
            <a:ext cx="1454217" cy="365125"/>
          </a:xfrm>
          <a:prstGeom prst="rect">
            <a:avLst/>
          </a:prstGeom>
        </p:spPr>
        <p:txBody>
          <a:bodyPr vert="horz" lIns="91440" tIns="45720" rIns="91440" bIns="45720" rtlCol="0" anchor="ctr"/>
          <a:lstStyle>
            <a:lvl1pPr algn="r">
              <a:defRPr sz="1200">
                <a:solidFill>
                  <a:srgbClr val="1B8CC1"/>
                </a:solidFill>
                <a:latin typeface="Myriad Pro"/>
              </a:defRPr>
            </a:lvl1pPr>
          </a:lstStyle>
          <a:p>
            <a:endParaRPr lang="fi-FI" dirty="0"/>
          </a:p>
        </p:txBody>
      </p:sp>
    </p:spTree>
    <p:extLst>
      <p:ext uri="{BB962C8B-B14F-4D97-AF65-F5344CB8AC3E}">
        <p14:creationId xmlns:p14="http://schemas.microsoft.com/office/powerpoint/2010/main" val="52171725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400" kern="1200">
          <a:solidFill>
            <a:srgbClr val="1B8CC1"/>
          </a:solidFill>
          <a:latin typeface="Myriad Pro"/>
          <a:ea typeface="+mj-ea"/>
          <a:cs typeface="+mj-cs"/>
        </a:defRPr>
      </a:lvl1pPr>
    </p:titleStyle>
    <p:bodyStyle>
      <a:lvl1pPr marL="228600" indent="-228600" algn="l" defTabSz="914400" rtl="0" eaLnBrk="1" latinLnBrk="0" hangingPunct="1">
        <a:lnSpc>
          <a:spcPct val="90000"/>
        </a:lnSpc>
        <a:spcBef>
          <a:spcPts val="1000"/>
        </a:spcBef>
        <a:buClr>
          <a:srgbClr val="1B8CC1"/>
        </a:buClr>
        <a:buFont typeface="Arial"/>
        <a:buChar char="•"/>
        <a:defRPr sz="2800" kern="1200">
          <a:solidFill>
            <a:schemeClr val="tx1"/>
          </a:solidFill>
          <a:latin typeface="Myriad Pr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440784" y="2564091"/>
            <a:ext cx="8597732" cy="1341657"/>
          </a:xfrm>
        </p:spPr>
        <p:txBody>
          <a:bodyPr anchor="t"/>
          <a:lstStyle/>
          <a:p>
            <a:pPr algn="ctr"/>
            <a:r>
              <a:rPr lang="fi-FI" sz="4400" dirty="0"/>
              <a:t>Tuomareiden jatkokoulutus 2023</a:t>
            </a:r>
            <a:br>
              <a:rPr lang="fi-FI" sz="4400" dirty="0"/>
            </a:br>
            <a:r>
              <a:rPr lang="fi-FI" sz="900" dirty="0"/>
              <a:t> </a:t>
            </a:r>
            <a:br>
              <a:rPr lang="fi-FI" sz="4400" dirty="0"/>
            </a:br>
            <a:r>
              <a:rPr lang="fi-FI" sz="4400" dirty="0"/>
              <a:t>PEKO-T </a:t>
            </a:r>
            <a:br>
              <a:rPr lang="fi-FI" sz="5400" dirty="0"/>
            </a:br>
            <a:endParaRPr lang="en-US" sz="5400" dirty="0"/>
          </a:p>
        </p:txBody>
      </p:sp>
    </p:spTree>
    <p:extLst>
      <p:ext uri="{BB962C8B-B14F-4D97-AF65-F5344CB8AC3E}">
        <p14:creationId xmlns:p14="http://schemas.microsoft.com/office/powerpoint/2010/main" val="379778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74EC703B-35A6-4075-A8D0-D712ED1F3CDC}"/>
              </a:ext>
            </a:extLst>
          </p:cNvPr>
          <p:cNvSpPr txBox="1"/>
          <p:nvPr/>
        </p:nvSpPr>
        <p:spPr>
          <a:xfrm>
            <a:off x="0" y="0"/>
            <a:ext cx="12192000" cy="4739759"/>
          </a:xfrm>
          <a:prstGeom prst="rect">
            <a:avLst/>
          </a:prstGeom>
          <a:noFill/>
        </p:spPr>
        <p:txBody>
          <a:bodyPr wrap="square">
            <a:spAutoFit/>
          </a:bodyPr>
          <a:lstStyle/>
          <a:p>
            <a:pPr marL="90488"/>
            <a:r>
              <a:rPr lang="fi-FI" sz="2400" b="1" dirty="0"/>
              <a:t>PEKO-T -kokeen henkilöetsintä - Etsintäsuunnitelman muutos</a:t>
            </a:r>
          </a:p>
          <a:p>
            <a:pPr marL="90488"/>
            <a:endParaRPr lang="fi-FI" dirty="0"/>
          </a:p>
          <a:p>
            <a:pPr marL="376238" indent="-285750">
              <a:buFont typeface="Arial" panose="020B0604020202020204" pitchFamily="34" charset="0"/>
              <a:buChar char="•"/>
            </a:pPr>
            <a:r>
              <a:rPr lang="fi-FI" sz="2000" dirty="0"/>
              <a:t>Ohjaajan laatima etsintäsuunnitelma on ohjaajan tekemä työskentelysuunnitelma, tuomarilta ennen aloitusta saadun tilannekuvan perusteella. </a:t>
            </a:r>
          </a:p>
          <a:p>
            <a:pPr marL="376238" indent="-285750">
              <a:buFont typeface="Arial" panose="020B0604020202020204" pitchFamily="34" charset="0"/>
              <a:buChar char="•"/>
            </a:pPr>
            <a:endParaRPr lang="fi-FI" sz="2000" dirty="0"/>
          </a:p>
          <a:p>
            <a:pPr marL="376238" indent="-285750">
              <a:buFont typeface="Arial" panose="020B0604020202020204" pitchFamily="34" charset="0"/>
              <a:buChar char="•"/>
            </a:pPr>
            <a:r>
              <a:rPr lang="fi-FI" sz="2000" dirty="0"/>
              <a:t>Maastossa voi tulla tilanne, jossa maasto-, sää- tai tuuliolosuhteista johtuen ohjaaja huomaa tekemänsä etsintäsuunnitelman olosuhteisiin nähden puutteelliseksi. </a:t>
            </a:r>
          </a:p>
          <a:p>
            <a:pPr marL="376238" indent="-285750">
              <a:buFont typeface="Arial" panose="020B0604020202020204" pitchFamily="34" charset="0"/>
              <a:buChar char="•"/>
            </a:pPr>
            <a:endParaRPr lang="fi-FI" sz="2000" dirty="0"/>
          </a:p>
          <a:p>
            <a:pPr marL="376238" indent="-285750">
              <a:buFont typeface="Arial" panose="020B0604020202020204" pitchFamily="34" charset="0"/>
              <a:buChar char="•"/>
            </a:pPr>
            <a:r>
              <a:rPr lang="fi-FI" sz="2000" dirty="0"/>
              <a:t>Ohjaaja voi esittää tuomarille, että hän tekee tekemänsä etsintäsuunnitelmaan muutoksen. Muutokseen pitää aina olla riittävät perusteet, esim. partioinnissa etsintälinjalle tuleva tuulen suunta muuttuu niin paljon, että etsintälinjojen väliin jää alueita, joista haju ei kulje etsintälinjalle, tai maaston muoto, esteet tai kasvillisuus vaikeuttavat kohtuuttomasti hajujen kulkemista.</a:t>
            </a:r>
          </a:p>
          <a:p>
            <a:pPr marL="376238" indent="-285750">
              <a:buFont typeface="Arial" panose="020B0604020202020204" pitchFamily="34" charset="0"/>
              <a:buChar char="•"/>
            </a:pPr>
            <a:endParaRPr lang="fi-FI" sz="2000" dirty="0"/>
          </a:p>
          <a:p>
            <a:pPr marL="376238" indent="-285750">
              <a:buFont typeface="Arial" panose="020B0604020202020204" pitchFamily="34" charset="0"/>
              <a:buChar char="•"/>
            </a:pPr>
            <a:r>
              <a:rPr lang="fi-FI" sz="2000" dirty="0"/>
              <a:t>Jos etsintäsuunnitelmaan tehdään muutos, maalihenkilöiden sijainti pitää tarkastaa uuteen suunnitelmaan nähden. Tuomari hyväksyy etsintäsuunnitelman muutokset.</a:t>
            </a:r>
          </a:p>
        </p:txBody>
      </p:sp>
    </p:spTree>
    <p:extLst>
      <p:ext uri="{BB962C8B-B14F-4D97-AF65-F5344CB8AC3E}">
        <p14:creationId xmlns:p14="http://schemas.microsoft.com/office/powerpoint/2010/main" val="179154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517D619B-E737-4F44-BD78-551001EA55DD}"/>
              </a:ext>
            </a:extLst>
          </p:cNvPr>
          <p:cNvSpPr txBox="1"/>
          <p:nvPr/>
        </p:nvSpPr>
        <p:spPr>
          <a:xfrm>
            <a:off x="0" y="0"/>
            <a:ext cx="12192000" cy="6217087"/>
          </a:xfrm>
          <a:prstGeom prst="rect">
            <a:avLst/>
          </a:prstGeom>
          <a:noFill/>
        </p:spPr>
        <p:txBody>
          <a:bodyPr wrap="square">
            <a:spAutoFit/>
          </a:bodyPr>
          <a:lstStyle/>
          <a:p>
            <a:r>
              <a:rPr lang="fi-FI" sz="2400" b="1" dirty="0"/>
              <a:t>Henkilöhakuosuuden päättyminen</a:t>
            </a:r>
          </a:p>
          <a:p>
            <a:endParaRPr lang="fi-FI" sz="2400" b="1" dirty="0"/>
          </a:p>
          <a:p>
            <a:pPr marL="342900" indent="-342900">
              <a:buFont typeface="Arial" panose="020B0604020202020204" pitchFamily="34" charset="0"/>
              <a:buChar char="•"/>
            </a:pPr>
            <a:r>
              <a:rPr lang="fi-FI" sz="2000" dirty="0"/>
              <a:t>Osuus päättyy</a:t>
            </a:r>
          </a:p>
          <a:p>
            <a:pPr marL="808038" lvl="1" indent="-179388">
              <a:buFont typeface="Arial" panose="020B0604020202020204" pitchFamily="34" charset="0"/>
              <a:buChar char="•"/>
            </a:pPr>
            <a:r>
              <a:rPr lang="fi-FI" dirty="0"/>
              <a:t>ohjaajan tekemään ilmoitukseen loppuun suoritetusta etsinnästä, </a:t>
            </a:r>
          </a:p>
          <a:p>
            <a:pPr marL="808038" lvl="1" indent="-179388">
              <a:buFont typeface="Arial" panose="020B0604020202020204" pitchFamily="34" charset="0"/>
              <a:buChar char="•"/>
            </a:pPr>
            <a:r>
              <a:rPr lang="fi-FI" dirty="0"/>
              <a:t>ajan tultua täyteen, </a:t>
            </a:r>
          </a:p>
          <a:p>
            <a:pPr marL="808038" lvl="1" indent="-179388">
              <a:buFont typeface="Arial" panose="020B0604020202020204" pitchFamily="34" charset="0"/>
              <a:buChar char="•"/>
            </a:pPr>
            <a:r>
              <a:rPr lang="fi-FI" dirty="0"/>
              <a:t>tuomarin keskeytykseen tai</a:t>
            </a:r>
          </a:p>
          <a:p>
            <a:pPr marL="808038" lvl="1" indent="-179388">
              <a:buFont typeface="Arial" panose="020B0604020202020204" pitchFamily="34" charset="0"/>
              <a:buChar char="•"/>
            </a:pPr>
            <a:r>
              <a:rPr lang="fi-FI" dirty="0"/>
              <a:t>virheilmaisuun.</a:t>
            </a:r>
          </a:p>
          <a:p>
            <a:pPr marL="742950" lvl="1" indent="-285750">
              <a:buFont typeface="Arial" panose="020B0604020202020204" pitchFamily="34" charset="0"/>
              <a:buChar char="•"/>
            </a:pPr>
            <a:endParaRPr lang="fi-FI" dirty="0"/>
          </a:p>
          <a:p>
            <a:pPr marL="342900" indent="-342900">
              <a:spcAft>
                <a:spcPts val="1200"/>
              </a:spcAft>
              <a:buFont typeface="Arial" panose="020B0604020202020204" pitchFamily="34" charset="0"/>
              <a:buChar char="•"/>
            </a:pPr>
            <a:r>
              <a:rPr lang="fi-FI" sz="2000" dirty="0"/>
              <a:t>Kokeissa on joitakin kertoja sattunut niin, että se ratkaisu, johon tuomari on arvostelussaan lopulta päätynyt, on huonosti perusteltavissa tai kokonaan arvosteluohjeen vastainen.</a:t>
            </a:r>
          </a:p>
          <a:p>
            <a:pPr marL="808038" lvl="1" indent="-179388">
              <a:buFont typeface="Arial" panose="020B0604020202020204" pitchFamily="34" charset="0"/>
              <a:buChar char="•"/>
            </a:pPr>
            <a:r>
              <a:rPr lang="fi-FI" dirty="0"/>
              <a:t>Tuomarin tulee aina tinkimättä noudattaa kaikkia niitä sääntöjä ja ohjeita, jotka koetoimintaa säätelevät, riippumatta omista mielipiteistään niiden tarpeellisuuteen.</a:t>
            </a:r>
          </a:p>
          <a:p>
            <a:pPr marL="808038" lvl="1" indent="-179388">
              <a:buFont typeface="Arial" panose="020B0604020202020204" pitchFamily="34" charset="0"/>
              <a:buChar char="•"/>
            </a:pPr>
            <a:endParaRPr lang="fi-FI" dirty="0"/>
          </a:p>
          <a:p>
            <a:pPr marL="350838" indent="-179388">
              <a:buFont typeface="Arial" panose="020B0604020202020204" pitchFamily="34" charset="0"/>
              <a:buChar char="•"/>
            </a:pPr>
            <a:r>
              <a:rPr lang="fi-FI" sz="2000" dirty="0"/>
              <a:t>Tuomari antaa arvostelunsa heti koesuorituksen päätyttyä ennalta ilmoittamassaan paikassa suoritusalueen ulkopuolella.</a:t>
            </a:r>
          </a:p>
          <a:p>
            <a:pPr marL="350838" indent="-179388">
              <a:buFont typeface="Arial" panose="020B0604020202020204" pitchFamily="34" charset="0"/>
              <a:buChar char="•"/>
            </a:pPr>
            <a:endParaRPr lang="fi-FI" sz="2000" dirty="0"/>
          </a:p>
          <a:p>
            <a:pPr marL="350838" indent="-179388">
              <a:buFont typeface="Arial" panose="020B0604020202020204" pitchFamily="34" charset="0"/>
              <a:buChar char="•"/>
            </a:pPr>
            <a:r>
              <a:rPr lang="fi-FI" sz="2000" dirty="0"/>
              <a:t>Annetun arvostelun muuttaminen ei ole mahdollista ilman hyvin painavia sekä perusteltuja syitä ja sen voi tällöinkin tehdä vain ennen koetapahtuman päättymistä.</a:t>
            </a:r>
          </a:p>
          <a:p>
            <a:endParaRPr lang="fi-FI" dirty="0"/>
          </a:p>
          <a:p>
            <a:endParaRPr lang="fi-FI" dirty="0"/>
          </a:p>
        </p:txBody>
      </p:sp>
    </p:spTree>
    <p:extLst>
      <p:ext uri="{BB962C8B-B14F-4D97-AF65-F5344CB8AC3E}">
        <p14:creationId xmlns:p14="http://schemas.microsoft.com/office/powerpoint/2010/main" val="221462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C8C2F2E9-4160-D524-F08A-3FF7BB45A21B}"/>
              </a:ext>
            </a:extLst>
          </p:cNvPr>
          <p:cNvSpPr txBox="1"/>
          <p:nvPr/>
        </p:nvSpPr>
        <p:spPr>
          <a:xfrm>
            <a:off x="0" y="0"/>
            <a:ext cx="11683093" cy="2400657"/>
          </a:xfrm>
          <a:prstGeom prst="rect">
            <a:avLst/>
          </a:prstGeom>
          <a:noFill/>
        </p:spPr>
        <p:txBody>
          <a:bodyPr wrap="square">
            <a:spAutoFit/>
          </a:bodyPr>
          <a:lstStyle/>
          <a:p>
            <a:r>
              <a:rPr lang="fi-FI" sz="2400" b="1" dirty="0"/>
              <a:t>Matkakorvaukset</a:t>
            </a:r>
          </a:p>
          <a:p>
            <a:endParaRPr lang="fi-FI" dirty="0"/>
          </a:p>
          <a:p>
            <a:pPr marL="285750" indent="-285750">
              <a:buFont typeface="Arial" panose="020B0604020202020204" pitchFamily="34" charset="0"/>
              <a:buChar char="•"/>
            </a:pPr>
            <a:r>
              <a:rPr lang="fi-FI" dirty="0"/>
              <a:t>Kansallisen pelastuskoirakokeen (PEKO-T) tuomareille, PETO-tarkastajille ja </a:t>
            </a:r>
            <a:r>
              <a:rPr lang="fi-FI" dirty="0" err="1"/>
              <a:t>MePe</a:t>
            </a:r>
            <a:r>
              <a:rPr lang="fi-FI" dirty="0"/>
              <a:t> näyttökokeen vastaanottajille maksetaan kokeeseen/tarkastukseen/näyttökokeeseen liittyvän matkan oman auton käytöstä 0,12 euroa/km, jos se ei ole tuomarin mielestä riittävä km-korvaus hänen tulee keskustella järjestäjän kanssa </a:t>
            </a:r>
            <a:r>
              <a:rPr lang="fi-FI"/>
              <a:t>mahdollisesta lisäkorvauksesta.</a:t>
            </a:r>
            <a:endParaRPr lang="fi-FI" dirty="0"/>
          </a:p>
          <a:p>
            <a:pPr marL="285750" indent="-285750">
              <a:buFont typeface="Arial" panose="020B0604020202020204" pitchFamily="34" charset="0"/>
              <a:buChar char="•"/>
            </a:pPr>
            <a:r>
              <a:rPr lang="fi-FI" dirty="0"/>
              <a:t>Päivärahoja ei makseta.</a:t>
            </a:r>
          </a:p>
          <a:p>
            <a:pPr marL="285750" indent="-285750">
              <a:buFont typeface="Arial" panose="020B0604020202020204" pitchFamily="34" charset="0"/>
              <a:buChar char="•"/>
            </a:pPr>
            <a:r>
              <a:rPr lang="fi-FI" dirty="0"/>
              <a:t>Tuomarin, </a:t>
            </a:r>
            <a:r>
              <a:rPr lang="fi-FI" dirty="0" err="1"/>
              <a:t>SPKL:n</a:t>
            </a:r>
            <a:r>
              <a:rPr lang="fi-FI" dirty="0"/>
              <a:t> korvaaman matkan, yhdensuuntaisen enimmäispituus voi olla enintään 200 km. Tästä ylimenevältä osuudelta km-korvaukset tuomarin täytyy sopia tapahtuman järjestäjän kanssa.</a:t>
            </a:r>
          </a:p>
        </p:txBody>
      </p:sp>
    </p:spTree>
    <p:extLst>
      <p:ext uri="{BB962C8B-B14F-4D97-AF65-F5344CB8AC3E}">
        <p14:creationId xmlns:p14="http://schemas.microsoft.com/office/powerpoint/2010/main" val="234805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925DC596-C754-4713-9399-F3A58F09B224}"/>
              </a:ext>
            </a:extLst>
          </p:cNvPr>
          <p:cNvSpPr txBox="1"/>
          <p:nvPr/>
        </p:nvSpPr>
        <p:spPr>
          <a:xfrm>
            <a:off x="0" y="0"/>
            <a:ext cx="12192000" cy="5109091"/>
          </a:xfrm>
          <a:prstGeom prst="rect">
            <a:avLst/>
          </a:prstGeom>
          <a:noFill/>
        </p:spPr>
        <p:txBody>
          <a:bodyPr wrap="square">
            <a:spAutoFit/>
          </a:bodyPr>
          <a:lstStyle/>
          <a:p>
            <a:r>
              <a:rPr lang="fi-FI" sz="2800" b="1" dirty="0"/>
              <a:t>Pelastuskoirakokeen PEKO-T tarkoitus</a:t>
            </a:r>
          </a:p>
          <a:p>
            <a:endParaRPr lang="fi-FI" dirty="0"/>
          </a:p>
          <a:p>
            <a:pPr marL="376238" indent="-285750">
              <a:buFont typeface="Arial" panose="020B0604020202020204" pitchFamily="34" charset="0"/>
              <a:buChar char="•"/>
            </a:pPr>
            <a:r>
              <a:rPr lang="fi-FI" sz="2000" dirty="0"/>
              <a:t>Valtaosa suomessa tehtävistä pelastuskoiraetsinnöistä on maastoetsintöjä. Näiden etsintöjen avuksi tarvitaan usein myös vapaaehtoisten etsijöiden apua.</a:t>
            </a:r>
          </a:p>
          <a:p>
            <a:pPr marL="376238" indent="-285750">
              <a:buFont typeface="Arial" panose="020B0604020202020204" pitchFamily="34" charset="0"/>
              <a:buChar char="•"/>
            </a:pPr>
            <a:endParaRPr lang="fi-FI" sz="2000" dirty="0"/>
          </a:p>
          <a:p>
            <a:pPr marL="376238" indent="-285750">
              <a:buFont typeface="Arial" panose="020B0604020202020204" pitchFamily="34" charset="0"/>
              <a:buChar char="•"/>
            </a:pPr>
            <a:r>
              <a:rPr lang="fi-FI" sz="2000" dirty="0"/>
              <a:t>Etsinnät ovat aina poliisijohtoisia. Etsintäjohdon luottamus koiralla tapahtuvaan etsintään saadaan vain sillä, että etsintöihin käytettävät vapaaehtoiskoirakot tunnustetaan koulutustasoltaan korkeaksi.</a:t>
            </a:r>
          </a:p>
          <a:p>
            <a:pPr marL="90488"/>
            <a:endParaRPr lang="fi-FI" sz="2000" dirty="0"/>
          </a:p>
          <a:p>
            <a:pPr marL="376238" indent="-285750">
              <a:buFont typeface="Arial" panose="020B0604020202020204" pitchFamily="34" charset="0"/>
              <a:buChar char="•"/>
              <a:tabLst>
                <a:tab pos="361950" algn="l"/>
              </a:tabLst>
            </a:pPr>
            <a:r>
              <a:rPr lang="fi-FI" sz="2000" dirty="0"/>
              <a:t>Pelastuskoirakoe tukee pelastuskoirien koulutusta ja toimii osaltaan koirien ja niiden ohjaajien koulutustason mittaajana ja osoittaa koulutuksen tason. Viranomaiset asettavat vaatimukset koiran ilma- ja maavainutyöskentelyn sekä ohjaajan osaamisen tasolle. Pelastuskoirakoe vastaa omalta osaltaan näihin vaatimuksiin.</a:t>
            </a:r>
          </a:p>
          <a:p>
            <a:pPr marL="376238" indent="-285750">
              <a:buFont typeface="Arial" panose="020B0604020202020204" pitchFamily="34" charset="0"/>
              <a:buChar char="•"/>
              <a:tabLst>
                <a:tab pos="361950" algn="l"/>
              </a:tabLst>
            </a:pPr>
            <a:endParaRPr lang="fi-FI" sz="2000" dirty="0"/>
          </a:p>
          <a:p>
            <a:pPr marL="376238" indent="-285750">
              <a:buFont typeface="Arial" panose="020B0604020202020204" pitchFamily="34" charset="0"/>
              <a:buChar char="•"/>
              <a:tabLst>
                <a:tab pos="361950" algn="l"/>
              </a:tabLst>
            </a:pPr>
            <a:r>
              <a:rPr lang="fi-FI" sz="2000" dirty="0"/>
              <a:t>Luotettavuus osoitetaan sekä koirien että ohjaajien korkealla osaamistasolla ja -motivaatiolla.  Tämä luotettavuus todennetaan VIRTA-tarkastuksella,  jonka suoritetaan yhdessä liiton kouluttaman ja hyväksymän tarkastajan ja poliisiviranomaisen kanssa.                                                                              </a:t>
            </a:r>
            <a:r>
              <a:rPr lang="fi-FI" dirty="0"/>
              <a:t>                                                                                                                                                                                            </a:t>
            </a:r>
          </a:p>
        </p:txBody>
      </p:sp>
    </p:spTree>
    <p:extLst>
      <p:ext uri="{BB962C8B-B14F-4D97-AF65-F5344CB8AC3E}">
        <p14:creationId xmlns:p14="http://schemas.microsoft.com/office/powerpoint/2010/main" val="53743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F7F51AA5-A95D-48A1-9D62-A6DAEFE05393}"/>
              </a:ext>
            </a:extLst>
          </p:cNvPr>
          <p:cNvSpPr txBox="1"/>
          <p:nvPr/>
        </p:nvSpPr>
        <p:spPr>
          <a:xfrm>
            <a:off x="0" y="0"/>
            <a:ext cx="12192000" cy="6463308"/>
          </a:xfrm>
          <a:prstGeom prst="rect">
            <a:avLst/>
          </a:prstGeom>
          <a:noFill/>
        </p:spPr>
        <p:txBody>
          <a:bodyPr wrap="square">
            <a:spAutoFit/>
          </a:bodyPr>
          <a:lstStyle/>
          <a:p>
            <a:pPr marL="90488"/>
            <a:r>
              <a:rPr lang="fi-FI" sz="2400" b="1" dirty="0"/>
              <a:t>Kokeen osasuorituksen uusinta</a:t>
            </a:r>
          </a:p>
          <a:p>
            <a:pPr marL="90488"/>
            <a:r>
              <a:rPr lang="fi-FI" sz="1200" dirty="0"/>
              <a:t> </a:t>
            </a:r>
          </a:p>
          <a:p>
            <a:pPr marL="376238" indent="-285750">
              <a:buFont typeface="Arial" panose="020B0604020202020204" pitchFamily="34" charset="0"/>
              <a:buChar char="•"/>
            </a:pPr>
            <a:r>
              <a:rPr lang="fi-FI" dirty="0"/>
              <a:t>Hallittavuusosuuden hyväksytty suoritus vaaditaan kerran koekauden (kalenterivuosi) aikana. </a:t>
            </a:r>
          </a:p>
          <a:p>
            <a:pPr marL="376238" indent="-285750">
              <a:buFont typeface="Arial" panose="020B0604020202020204" pitchFamily="34" charset="0"/>
              <a:buChar char="•"/>
            </a:pPr>
            <a:endParaRPr lang="fi-FI" dirty="0"/>
          </a:p>
          <a:p>
            <a:pPr marL="376238" indent="-285750">
              <a:buFont typeface="Arial" panose="020B0604020202020204" pitchFamily="34" charset="0"/>
              <a:buChar char="•"/>
            </a:pPr>
            <a:r>
              <a:rPr lang="fi-FI" dirty="0"/>
              <a:t>Maasto-osuuksiin osallistuakseen koiralla tulee olla hyväksytty tulos hallittavuusosuudesta samalta koekaudelta (kalenterivuosi).</a:t>
            </a:r>
          </a:p>
          <a:p>
            <a:pPr marL="376238" indent="-285750">
              <a:buFont typeface="Arial" panose="020B0604020202020204" pitchFamily="34" charset="0"/>
              <a:buChar char="•"/>
            </a:pPr>
            <a:endParaRPr lang="fi-FI" dirty="0"/>
          </a:p>
          <a:p>
            <a:pPr marL="376238" indent="-285750">
              <a:buFont typeface="Arial" panose="020B0604020202020204" pitchFamily="34" charset="0"/>
              <a:buChar char="•"/>
            </a:pPr>
            <a:r>
              <a:rPr lang="fi-FI" dirty="0"/>
              <a:t>Hallittavuusosuus voidaan anoa ja järjestää erillisenä kokeen osana ilman maasto-osuuksia.</a:t>
            </a:r>
          </a:p>
          <a:p>
            <a:pPr marL="376238" indent="-285750">
              <a:buFont typeface="Arial" panose="020B0604020202020204" pitchFamily="34" charset="0"/>
              <a:buChar char="•"/>
            </a:pPr>
            <a:endParaRPr lang="fi-FI" dirty="0"/>
          </a:p>
          <a:p>
            <a:pPr marL="376238" indent="-285750">
              <a:buFont typeface="Arial" panose="020B0604020202020204" pitchFamily="34" charset="0"/>
              <a:buChar char="•"/>
            </a:pPr>
            <a:r>
              <a:rPr lang="fi-FI" dirty="0"/>
              <a:t>Koulutustunnuksen saamiseen vaaditaan vähintään 70 % kokeen kokonaispistemäärästä (300 p.) ja hyväksytty tulos (vähintään 70 %) kaikista osuuksista, hallittavuusosuudesta ja kummastakin maasto-osuudesta, </a:t>
            </a:r>
            <a:r>
              <a:rPr lang="fi-FI" b="1" dirty="0"/>
              <a:t>samassa kokeessa suoritettuina</a:t>
            </a:r>
            <a:r>
              <a:rPr lang="fi-FI" dirty="0"/>
              <a:t>.</a:t>
            </a:r>
          </a:p>
          <a:p>
            <a:pPr marL="376238" indent="-285750">
              <a:buFont typeface="Arial" panose="020B0604020202020204" pitchFamily="34" charset="0"/>
              <a:buChar char="•"/>
            </a:pPr>
            <a:endParaRPr lang="fi-FI" dirty="0"/>
          </a:p>
          <a:p>
            <a:pPr marL="376238" indent="-285750">
              <a:buFont typeface="Arial" panose="020B0604020202020204" pitchFamily="34" charset="0"/>
              <a:buChar char="•"/>
            </a:pPr>
            <a:r>
              <a:rPr lang="fi-FI" dirty="0"/>
              <a:t>Koiran tulee saada hallittavuusosuudesta vähintään arvosana tyydyttävä, jotta se pääsee jatkamaan jälkiosuuteen. Koiran tulee saada jälkiosuudesta vähintään arvosanan tyydyttävä, jotta se pääsee jatkamaan henkilöetsintäosuuteen.</a:t>
            </a:r>
          </a:p>
          <a:p>
            <a:pPr marL="376238" indent="-285750">
              <a:buFont typeface="Arial" panose="020B0604020202020204" pitchFamily="34" charset="0"/>
              <a:buChar char="•"/>
            </a:pPr>
            <a:endParaRPr lang="fi-FI" dirty="0"/>
          </a:p>
          <a:p>
            <a:pPr marL="376238" indent="-285750">
              <a:buFont typeface="Arial" panose="020B0604020202020204" pitchFamily="34" charset="0"/>
              <a:buChar char="•"/>
            </a:pPr>
            <a:r>
              <a:rPr lang="fi-FI" dirty="0"/>
              <a:t>Jos koira saa arvosanan puutteellinen hallittavuus- tai jälkiosuudesta, se ei pääse suorittamaan seuraavaa osasuoritusta, eikä suoritusta pisteytetä. Kokeen arvosana on tällöin puutteellinen 0 pistettä.</a:t>
            </a:r>
          </a:p>
          <a:p>
            <a:pPr marL="376238" indent="-285750">
              <a:buFont typeface="Arial" panose="020B0604020202020204" pitchFamily="34" charset="0"/>
              <a:buChar char="•"/>
            </a:pPr>
            <a:endParaRPr lang="fi-FI" dirty="0"/>
          </a:p>
          <a:p>
            <a:pPr marL="376238" indent="-285750">
              <a:buFont typeface="Arial" panose="020B0604020202020204" pitchFamily="34" charset="0"/>
              <a:buChar char="•"/>
            </a:pPr>
            <a:r>
              <a:rPr lang="fi-FI" dirty="0"/>
              <a:t>Keskeytettyä osasuoritusta ei missään tapauksessa saa jatkaa, vaan tuomari ja koiranohjaaja koirineen (kytketty) poistuvat alueelta aloituspisteeseen.</a:t>
            </a:r>
          </a:p>
          <a:p>
            <a:pPr marL="376238" indent="-285750">
              <a:buFont typeface="Arial" panose="020B0604020202020204" pitchFamily="34" charset="0"/>
              <a:buChar char="•"/>
            </a:pPr>
            <a:endParaRPr lang="fi-FI" dirty="0"/>
          </a:p>
          <a:p>
            <a:pPr marL="376238" indent="-285750">
              <a:buFont typeface="Arial" panose="020B0604020202020204" pitchFamily="34" charset="0"/>
              <a:buChar char="•"/>
            </a:pPr>
            <a:r>
              <a:rPr lang="fi-FI" dirty="0"/>
              <a:t>Tuomariharjoittelija voi suorittaa koirien </a:t>
            </a:r>
            <a:r>
              <a:rPr lang="fi-FI" dirty="0" err="1"/>
              <a:t>luoksepäästävyyden</a:t>
            </a:r>
            <a:r>
              <a:rPr lang="fi-FI" dirty="0"/>
              <a:t> tarkastuksen tuomarin valvonnassa.</a:t>
            </a:r>
          </a:p>
        </p:txBody>
      </p:sp>
    </p:spTree>
    <p:extLst>
      <p:ext uri="{BB962C8B-B14F-4D97-AF65-F5344CB8AC3E}">
        <p14:creationId xmlns:p14="http://schemas.microsoft.com/office/powerpoint/2010/main" val="160242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EABBD4-C451-5974-62CE-53BB73CC4F02}"/>
              </a:ext>
            </a:extLst>
          </p:cNvPr>
          <p:cNvSpPr>
            <a:spLocks noGrp="1"/>
          </p:cNvSpPr>
          <p:nvPr>
            <p:ph type="title"/>
          </p:nvPr>
        </p:nvSpPr>
        <p:spPr>
          <a:xfrm>
            <a:off x="0" y="382834"/>
            <a:ext cx="10515600" cy="1325563"/>
          </a:xfrm>
        </p:spPr>
        <p:txBody>
          <a:bodyPr/>
          <a:lstStyle/>
          <a:p>
            <a:r>
              <a:rPr lang="fi-FI" dirty="0"/>
              <a:t>Hallittavuusosuus</a:t>
            </a:r>
          </a:p>
        </p:txBody>
      </p:sp>
      <p:sp>
        <p:nvSpPr>
          <p:cNvPr id="3" name="Sisällön paikkamerkki 2">
            <a:extLst>
              <a:ext uri="{FF2B5EF4-FFF2-40B4-BE49-F238E27FC236}">
                <a16:creationId xmlns:a16="http://schemas.microsoft.com/office/drawing/2014/main" id="{DCA94B80-9A2A-E762-3122-D9B4EF597154}"/>
              </a:ext>
            </a:extLst>
          </p:cNvPr>
          <p:cNvSpPr>
            <a:spLocks noGrp="1"/>
          </p:cNvSpPr>
          <p:nvPr>
            <p:ph idx="1"/>
          </p:nvPr>
        </p:nvSpPr>
        <p:spPr>
          <a:xfrm>
            <a:off x="0" y="1708397"/>
            <a:ext cx="12192000" cy="4351338"/>
          </a:xfrm>
        </p:spPr>
        <p:txBody>
          <a:bodyPr/>
          <a:lstStyle/>
          <a:p>
            <a:pPr>
              <a:buClrTx/>
              <a:buSzPct val="90000"/>
            </a:pPr>
            <a:r>
              <a:rPr lang="fi-FI" dirty="0"/>
              <a:t>Hallintaosuuden ja maastosuoritusten välin pitää olla riittävän suuri, että mahdollinen häiriintyminen estetään.</a:t>
            </a:r>
          </a:p>
        </p:txBody>
      </p:sp>
    </p:spTree>
    <p:extLst>
      <p:ext uri="{BB962C8B-B14F-4D97-AF65-F5344CB8AC3E}">
        <p14:creationId xmlns:p14="http://schemas.microsoft.com/office/powerpoint/2010/main" val="31641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B2DBE-26B9-F8D2-FB18-D125935EDAB2}"/>
              </a:ext>
            </a:extLst>
          </p:cNvPr>
          <p:cNvSpPr>
            <a:spLocks noGrp="1"/>
          </p:cNvSpPr>
          <p:nvPr>
            <p:ph type="title"/>
          </p:nvPr>
        </p:nvSpPr>
        <p:spPr>
          <a:xfrm>
            <a:off x="0" y="250827"/>
            <a:ext cx="10515600" cy="1325563"/>
          </a:xfrm>
        </p:spPr>
        <p:txBody>
          <a:bodyPr/>
          <a:lstStyle/>
          <a:p>
            <a:r>
              <a:rPr lang="fi-FI" dirty="0"/>
              <a:t>Jälkiosuus</a:t>
            </a:r>
          </a:p>
        </p:txBody>
      </p:sp>
      <p:sp>
        <p:nvSpPr>
          <p:cNvPr id="3" name="Sisällön paikkamerkki 2">
            <a:extLst>
              <a:ext uri="{FF2B5EF4-FFF2-40B4-BE49-F238E27FC236}">
                <a16:creationId xmlns:a16="http://schemas.microsoft.com/office/drawing/2014/main" id="{3D0C6F7D-4E00-426F-2883-520EA323F505}"/>
              </a:ext>
            </a:extLst>
          </p:cNvPr>
          <p:cNvSpPr>
            <a:spLocks noGrp="1"/>
          </p:cNvSpPr>
          <p:nvPr>
            <p:ph idx="1"/>
          </p:nvPr>
        </p:nvSpPr>
        <p:spPr>
          <a:xfrm>
            <a:off x="0" y="1708397"/>
            <a:ext cx="12192000" cy="4351338"/>
          </a:xfrm>
        </p:spPr>
        <p:txBody>
          <a:bodyPr/>
          <a:lstStyle/>
          <a:p>
            <a:pPr>
              <a:buClrTx/>
              <a:buSzPct val="90000"/>
            </a:pPr>
            <a:r>
              <a:rPr lang="fi-FI" dirty="0"/>
              <a:t>Jäljen ajo</a:t>
            </a:r>
          </a:p>
          <a:p>
            <a:pPr lvl="1"/>
            <a:r>
              <a:rPr lang="fi-FI" dirty="0"/>
              <a:t>Jos koira ei ilmaise ensimmäistä esinettä vaan jatkaa jäljestämistä,  niin jäljen ajo arvostellaan arviolta lähelle sitä (20 pistettä). Tuomari tai toimihenkilö eivät saa ottaa tässä vaiheessa löytymätöntä esinettä pois maastosta.</a:t>
            </a:r>
          </a:p>
          <a:p>
            <a:pPr lvl="1"/>
            <a:r>
              <a:rPr lang="fi-FI" dirty="0"/>
              <a:t>Se että koira ei nosta esinettä ei aiheuta esinepisteiden pistevähennystä tässä vaiheessa.</a:t>
            </a:r>
          </a:p>
          <a:p>
            <a:pPr lvl="1"/>
            <a:r>
              <a:rPr lang="fi-FI" dirty="0"/>
              <a:t>Esineiden pisteet annetaan, sallitussa ajassa ja koeohjeen edellyttämässä ”kunnossa”, luovutetuista esineistä.</a:t>
            </a:r>
          </a:p>
        </p:txBody>
      </p:sp>
    </p:spTree>
    <p:extLst>
      <p:ext uri="{BB962C8B-B14F-4D97-AF65-F5344CB8AC3E}">
        <p14:creationId xmlns:p14="http://schemas.microsoft.com/office/powerpoint/2010/main" val="287629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26705044-301D-46E7-B0B0-BA353154EB78}"/>
              </a:ext>
            </a:extLst>
          </p:cNvPr>
          <p:cNvSpPr txBox="1"/>
          <p:nvPr/>
        </p:nvSpPr>
        <p:spPr>
          <a:xfrm>
            <a:off x="0" y="0"/>
            <a:ext cx="11090180" cy="4308872"/>
          </a:xfrm>
          <a:prstGeom prst="rect">
            <a:avLst/>
          </a:prstGeom>
          <a:noFill/>
        </p:spPr>
        <p:txBody>
          <a:bodyPr wrap="square">
            <a:spAutoFit/>
          </a:bodyPr>
          <a:lstStyle/>
          <a:p>
            <a:r>
              <a:rPr lang="fi-FI" sz="2400" b="1" dirty="0"/>
              <a:t>Henkilöetsintä suoritetaan ohjaajan valitsemalla etsintämenetelmällä (taktiikalla)</a:t>
            </a:r>
          </a:p>
          <a:p>
            <a:endParaRPr lang="fi-FI" dirty="0"/>
          </a:p>
          <a:p>
            <a:r>
              <a:rPr lang="fi-FI" sz="2000" dirty="0"/>
              <a:t>Alueella etenemismuoto voi olla joko:</a:t>
            </a:r>
          </a:p>
          <a:p>
            <a:pPr marL="742950" lvl="1" indent="-285750">
              <a:buFont typeface="Arial" panose="020B0604020202020204" pitchFamily="34" charset="0"/>
              <a:buChar char="•"/>
            </a:pPr>
            <a:endParaRPr lang="fi-FI" dirty="0"/>
          </a:p>
          <a:p>
            <a:pPr marL="355600" lvl="1" indent="-285750">
              <a:buFont typeface="Arial" panose="020B0604020202020204" pitchFamily="34" charset="0"/>
              <a:buChar char="•"/>
            </a:pPr>
            <a:r>
              <a:rPr lang="fi-FI" sz="2000" b="1" dirty="0"/>
              <a:t>alue-etsintä,</a:t>
            </a:r>
            <a:r>
              <a:rPr lang="fi-FI" sz="2000" dirty="0"/>
              <a:t> </a:t>
            </a:r>
            <a:r>
              <a:rPr lang="fi-FI" sz="2000" u="sng" dirty="0"/>
              <a:t>jolloin alue etsitään niin, että koira risteilee alueella ohjaajan antamien käskyjen mukaan</a:t>
            </a:r>
          </a:p>
          <a:p>
            <a:pPr marL="1200150" lvl="2" indent="-285750">
              <a:spcBef>
                <a:spcPts val="600"/>
              </a:spcBef>
              <a:buFont typeface="Arial" panose="020B0604020202020204" pitchFamily="34" charset="0"/>
              <a:buChar char="•"/>
            </a:pPr>
            <a:r>
              <a:rPr lang="fi-FI" dirty="0"/>
              <a:t>Koiran tulee etsiä alue risteillen ohjaajan käskyjä noudattaen </a:t>
            </a:r>
          </a:p>
          <a:p>
            <a:pPr marL="1200150" lvl="2" indent="-285750">
              <a:buFont typeface="Arial" panose="020B0604020202020204" pitchFamily="34" charset="0"/>
              <a:buChar char="•"/>
            </a:pPr>
            <a:r>
              <a:rPr lang="fi-FI" dirty="0"/>
              <a:t>ohjaaja lähettää koiraa etsimään aluetta pistottamalla (risteily).</a:t>
            </a:r>
          </a:p>
          <a:p>
            <a:pPr marL="742950" lvl="1" indent="-285750">
              <a:buFont typeface="Arial" panose="020B0604020202020204" pitchFamily="34" charset="0"/>
              <a:buChar char="•"/>
            </a:pPr>
            <a:endParaRPr lang="fi-FI" dirty="0"/>
          </a:p>
          <a:p>
            <a:pPr marL="355600" lvl="1" indent="-285750">
              <a:buFont typeface="Arial" panose="020B0604020202020204" pitchFamily="34" charset="0"/>
              <a:buChar char="•"/>
            </a:pPr>
            <a:r>
              <a:rPr lang="fi-FI" sz="2000" b="1" dirty="0"/>
              <a:t>partioetsintä,</a:t>
            </a:r>
            <a:r>
              <a:rPr lang="fi-FI" sz="2000" dirty="0"/>
              <a:t> </a:t>
            </a:r>
            <a:r>
              <a:rPr lang="fi-FI" sz="2000" u="sng" dirty="0"/>
              <a:t>jossa koira kulkee ohjaajan edellä suorittaen samalla ilmavainuista työskentelyä</a:t>
            </a:r>
            <a:endParaRPr lang="fi-FI" sz="2000" dirty="0"/>
          </a:p>
          <a:p>
            <a:pPr marL="1200150" lvl="2" indent="-285750">
              <a:spcBef>
                <a:spcPts val="600"/>
              </a:spcBef>
              <a:buFont typeface="Arial" panose="020B0604020202020204" pitchFamily="34" charset="0"/>
              <a:buChar char="•"/>
            </a:pPr>
            <a:r>
              <a:rPr lang="fi-FI" dirty="0"/>
              <a:t>ohjaaja ohjaa koiran kulkemaan ohjaajan edellä osoittaen halukkuutta etsintään </a:t>
            </a:r>
          </a:p>
          <a:p>
            <a:pPr marL="1200150" lvl="2" indent="-285750">
              <a:buFont typeface="Arial" panose="020B0604020202020204" pitchFamily="34" charset="0"/>
              <a:buChar char="•"/>
            </a:pPr>
            <a:r>
              <a:rPr lang="fi-FI" dirty="0"/>
              <a:t>koiran tulee irtaantua ohjaajasta kuitenkin niin, että ohjaaja näkee koiran työskentelyn ja mahdolliset reagoinnit.</a:t>
            </a:r>
          </a:p>
          <a:p>
            <a:pPr marL="742950" lvl="1" indent="-285750">
              <a:buFont typeface="Arial" panose="020B0604020202020204" pitchFamily="34" charset="0"/>
              <a:buChar char="•"/>
            </a:pPr>
            <a:endParaRPr lang="fi-FI" dirty="0"/>
          </a:p>
          <a:p>
            <a:pPr marL="742950" lvl="1" indent="-285750">
              <a:buFont typeface="Arial" panose="020B0604020202020204" pitchFamily="34" charset="0"/>
              <a:buChar char="•"/>
            </a:pPr>
            <a:endParaRPr lang="fi-FI" dirty="0"/>
          </a:p>
        </p:txBody>
      </p:sp>
    </p:spTree>
    <p:extLst>
      <p:ext uri="{BB962C8B-B14F-4D97-AF65-F5344CB8AC3E}">
        <p14:creationId xmlns:p14="http://schemas.microsoft.com/office/powerpoint/2010/main" val="33656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DD3483B4-E91E-46DF-A5FB-DED727D5C53F}"/>
              </a:ext>
            </a:extLst>
          </p:cNvPr>
          <p:cNvSpPr txBox="1"/>
          <p:nvPr/>
        </p:nvSpPr>
        <p:spPr>
          <a:xfrm>
            <a:off x="0" y="0"/>
            <a:ext cx="12192000" cy="4555093"/>
          </a:xfrm>
          <a:prstGeom prst="rect">
            <a:avLst/>
          </a:prstGeom>
          <a:noFill/>
        </p:spPr>
        <p:txBody>
          <a:bodyPr wrap="square">
            <a:spAutoFit/>
          </a:bodyPr>
          <a:lstStyle/>
          <a:p>
            <a:pPr marL="433388" indent="-342900">
              <a:buFont typeface="Arial" panose="020B0604020202020204" pitchFamily="34" charset="0"/>
              <a:buChar char="•"/>
            </a:pPr>
            <a:r>
              <a:rPr lang="fi-FI" sz="2000" dirty="0"/>
              <a:t>Partioetsintä perustuu siihen, että koira on koulutettu toimimaan niin, että se liikkuu ohjaajan edellä ”tunnustelijana”.</a:t>
            </a:r>
            <a:r>
              <a:rPr lang="fi-FI" dirty="0"/>
              <a:t> </a:t>
            </a:r>
          </a:p>
          <a:p>
            <a:pPr marL="833438" lvl="1" indent="-285750">
              <a:buFont typeface="Arial" panose="020B0604020202020204" pitchFamily="34" charset="0"/>
              <a:buChar char="•"/>
            </a:pPr>
            <a:r>
              <a:rPr lang="fi-FI" dirty="0"/>
              <a:t>Tämän tulee olla on harjoiteltu ja ohjaajan tulee tietää mikä on oman koiran ”hajuväli” eli miten kaukaa koira pystyy reagoimaan maalihenkilöön huomioiden maaston muodot ja ilmavirtaukset. </a:t>
            </a:r>
          </a:p>
          <a:p>
            <a:pPr marL="376238" indent="-285750">
              <a:buFont typeface="Arial" panose="020B0604020202020204" pitchFamily="34" charset="0"/>
              <a:buChar char="•"/>
            </a:pPr>
            <a:endParaRPr lang="fi-FI" dirty="0"/>
          </a:p>
          <a:p>
            <a:pPr marL="433388" indent="-342900">
              <a:buFont typeface="Arial" panose="020B0604020202020204" pitchFamily="34" charset="0"/>
              <a:buChar char="•"/>
            </a:pPr>
            <a:r>
              <a:rPr lang="fi-FI" sz="2000" dirty="0"/>
              <a:t>Lähtökohtana on, että koiran tulee pystyä reagoimaan  maalihenkilön hajuun vähintään 50 - 100 metrin etäisyydeltä kulkiessaan ohjaajan edellä suunnitellussa etsintälinjassa. Tämä tulee huomioida etsintäsuunnitelmaa tehdessä, ja huomioida siinä monellako etsintälinjalla alue voidaan tarkastaa.  </a:t>
            </a:r>
          </a:p>
          <a:p>
            <a:pPr marL="376238" indent="-285750">
              <a:buFont typeface="Arial" panose="020B0604020202020204" pitchFamily="34" charset="0"/>
              <a:buChar char="•"/>
            </a:pPr>
            <a:endParaRPr lang="fi-FI" dirty="0"/>
          </a:p>
          <a:p>
            <a:pPr marL="433388" indent="-342900">
              <a:buFont typeface="Arial" panose="020B0604020202020204" pitchFamily="34" charset="0"/>
              <a:buChar char="•"/>
            </a:pPr>
            <a:r>
              <a:rPr lang="fi-FI" sz="2000" dirty="0"/>
              <a:t>Partioimalla etsittäessä etsintälinjojen etäisyys toisistaan pitää olla vähintään n. 50 metriä, joka tulee huomioida etsintäsuunnitelmaa tehdessä/hyväksyttäessä.</a:t>
            </a:r>
          </a:p>
          <a:p>
            <a:pPr marL="376238" indent="-285750">
              <a:buFont typeface="Arial" panose="020B0604020202020204" pitchFamily="34" charset="0"/>
              <a:buChar char="•"/>
            </a:pPr>
            <a:endParaRPr lang="fi-FI" dirty="0"/>
          </a:p>
          <a:p>
            <a:pPr marL="433388" indent="-342900">
              <a:buFont typeface="Arial" panose="020B0604020202020204" pitchFamily="34" charset="0"/>
              <a:buChar char="•"/>
            </a:pPr>
            <a:r>
              <a:rPr lang="fi-FI" sz="2000" dirty="0"/>
              <a:t>Se, monellako etsintälinjalla alue voidaan tarkastaa määräytyy alueen muodosta. Jos etsintäsuunnitelmassa on useita etsintälinjoja niin, että etsintälinjojen etäisyys toisistaan jää selvästi alle 50 metriin niin tällaista etsintäsuunnitelmaa tuomari ei saa hyväksyä. </a:t>
            </a:r>
          </a:p>
        </p:txBody>
      </p:sp>
    </p:spTree>
    <p:extLst>
      <p:ext uri="{BB962C8B-B14F-4D97-AF65-F5344CB8AC3E}">
        <p14:creationId xmlns:p14="http://schemas.microsoft.com/office/powerpoint/2010/main" val="383519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0B1A7A69-0C6C-4451-84F5-92CE7B08C1D8}"/>
              </a:ext>
            </a:extLst>
          </p:cNvPr>
          <p:cNvSpPr txBox="1"/>
          <p:nvPr/>
        </p:nvSpPr>
        <p:spPr>
          <a:xfrm>
            <a:off x="1" y="0"/>
            <a:ext cx="12192000" cy="6324808"/>
          </a:xfrm>
          <a:prstGeom prst="rect">
            <a:avLst/>
          </a:prstGeom>
          <a:noFill/>
        </p:spPr>
        <p:txBody>
          <a:bodyPr wrap="square">
            <a:spAutoFit/>
          </a:bodyPr>
          <a:lstStyle/>
          <a:p>
            <a:pPr marL="90488"/>
            <a:r>
              <a:rPr lang="fi-FI" sz="2400" b="1" dirty="0"/>
              <a:t>Partioetsinnän tarkoitus:</a:t>
            </a:r>
          </a:p>
          <a:p>
            <a:pPr marL="90488"/>
            <a:r>
              <a:rPr lang="fi-FI" sz="800" dirty="0"/>
              <a:t> </a:t>
            </a:r>
          </a:p>
          <a:p>
            <a:pPr marL="433388" indent="-342900">
              <a:buFont typeface="Arial" panose="020B0604020202020204" pitchFamily="34" charset="0"/>
              <a:buChar char="•"/>
            </a:pPr>
            <a:r>
              <a:rPr lang="fi-FI" sz="2000" dirty="0"/>
              <a:t>Partioetsinnän tarkoitus on toteuttaa nopeampaa etsintämenetelmää suurempien alueiden etsintään</a:t>
            </a:r>
          </a:p>
          <a:p>
            <a:pPr marL="833438" lvl="1" indent="-285750">
              <a:buFont typeface="Arial" panose="020B0604020202020204" pitchFamily="34" charset="0"/>
              <a:buChar char="•"/>
            </a:pPr>
            <a:r>
              <a:rPr lang="fi-FI" dirty="0"/>
              <a:t>Etsinnöissä johto antaa toisinaan tehtäviä, joissa jokin alue pyydetään tarkastamaan nopeasti partioimalla.</a:t>
            </a:r>
          </a:p>
          <a:p>
            <a:pPr marL="90488"/>
            <a:r>
              <a:rPr lang="fi-FI" sz="800" dirty="0"/>
              <a:t> </a:t>
            </a:r>
          </a:p>
          <a:p>
            <a:pPr marL="433388" indent="-342900">
              <a:buFont typeface="Arial" panose="020B0604020202020204" pitchFamily="34" charset="0"/>
              <a:buChar char="•"/>
            </a:pPr>
            <a:r>
              <a:rPr lang="fi-FI" sz="2000" dirty="0"/>
              <a:t>Partioetsinnässä koira kulkee ohjaajan edellä vähintään 15 askeleen etäisyydellä ja aistejaan hyväksikäyttäen tarkoituksena löytää etsittävän henkilö(t) ja ilmaista heidät ohjaajalleen.</a:t>
            </a:r>
          </a:p>
          <a:p>
            <a:pPr marL="90488"/>
            <a:r>
              <a:rPr lang="fi-FI" sz="900" dirty="0"/>
              <a:t> </a:t>
            </a:r>
          </a:p>
          <a:p>
            <a:pPr marL="433388" indent="-342900">
              <a:buFont typeface="Arial" panose="020B0604020202020204" pitchFamily="34" charset="0"/>
              <a:buChar char="•"/>
            </a:pPr>
            <a:r>
              <a:rPr lang="fi-FI" sz="2000" dirty="0"/>
              <a:t>Koiran ei tarvitse edetä suoraviivaisesti ohjaajan edellä, vaan</a:t>
            </a:r>
          </a:p>
          <a:p>
            <a:pPr marL="833438" lvl="1" indent="-285750">
              <a:buFont typeface="Arial" panose="020B0604020202020204" pitchFamily="34" charset="0"/>
              <a:buChar char="•"/>
            </a:pPr>
            <a:r>
              <a:rPr lang="fi-FI" dirty="0"/>
              <a:t>koira voi tehdä edetessään tehdä myös jonkin verran sivupoikkeamaa, kuitenkin niin, että ohjaajan näköyhteys koiraan säilyy.</a:t>
            </a:r>
          </a:p>
          <a:p>
            <a:pPr marL="833438" lvl="1" indent="-285750">
              <a:buFont typeface="Arial" panose="020B0604020202020204" pitchFamily="34" charset="0"/>
              <a:buChar char="•"/>
            </a:pPr>
            <a:r>
              <a:rPr lang="fi-FI" dirty="0"/>
              <a:t>ohjeen sallima sivupoikkeama ei tarkoita jatkuvaa koiran vapaata juoksentelua etsintälinjan molemmin puolin.</a:t>
            </a:r>
          </a:p>
          <a:p>
            <a:pPr marL="90488"/>
            <a:r>
              <a:rPr lang="fi-FI" sz="900" dirty="0"/>
              <a:t> </a:t>
            </a:r>
          </a:p>
          <a:p>
            <a:pPr marL="433388" indent="-342900">
              <a:buFont typeface="Arial" panose="020B0604020202020204" pitchFamily="34" charset="0"/>
              <a:buChar char="•"/>
            </a:pPr>
            <a:r>
              <a:rPr lang="fi-FI" sz="2000" dirty="0"/>
              <a:t>Hyvä työskentelyetäisyys on n. 20–30 askelta kuitenkin niin, että</a:t>
            </a:r>
          </a:p>
          <a:p>
            <a:pPr marL="833438" lvl="1" indent="-285750">
              <a:buFont typeface="Arial" panose="020B0604020202020204" pitchFamily="34" charset="0"/>
              <a:buChar char="•"/>
            </a:pPr>
            <a:r>
              <a:rPr lang="fi-FI" dirty="0"/>
              <a:t>ohjaajan näköyhteys koiraan säilyy. </a:t>
            </a:r>
          </a:p>
          <a:p>
            <a:pPr marL="833438" lvl="1" indent="-285750">
              <a:buFont typeface="Arial" panose="020B0604020202020204" pitchFamily="34" charset="0"/>
              <a:buChar char="•"/>
            </a:pPr>
            <a:r>
              <a:rPr lang="fi-FI" dirty="0"/>
              <a:t>tällä etäisyydellä ohjaaja pystyy tarvittaessa hallitsemaan koiraa työskentelyn ajan esim. pysäyttämään, kutsumaan luokse ja hiljentämään koiran etenemisvauhtia, sekä havaitsemaan koiran reagoinnin maalihenkilöön.</a:t>
            </a:r>
          </a:p>
          <a:p>
            <a:pPr marL="90488"/>
            <a:r>
              <a:rPr lang="fi-FI" sz="900" dirty="0"/>
              <a:t> </a:t>
            </a:r>
          </a:p>
          <a:p>
            <a:pPr marL="433388" indent="-342900">
              <a:buFont typeface="Arial" panose="020B0604020202020204" pitchFamily="34" charset="0"/>
              <a:buChar char="•"/>
            </a:pPr>
            <a:r>
              <a:rPr lang="fi-FI" sz="2000" dirty="0"/>
              <a:t>Partioetsinnässä voi tulla myös tilanteita, joissa ohjaaja koiran tarkastamaan tietyn maastonkohdan pistottamalla. Näissä tapauksissa</a:t>
            </a:r>
          </a:p>
          <a:p>
            <a:pPr marL="833438" lvl="1" indent="-285750">
              <a:buFont typeface="Arial" panose="020B0604020202020204" pitchFamily="34" charset="0"/>
              <a:buChar char="•"/>
            </a:pPr>
            <a:r>
              <a:rPr lang="fi-FI" dirty="0"/>
              <a:t>ohjaaja ilmoittaa tuomarille syyn sille, miksi lähettää koiran </a:t>
            </a:r>
            <a:r>
              <a:rPr lang="fi-FI" dirty="0" err="1"/>
              <a:t>pistottamiseen</a:t>
            </a:r>
            <a:r>
              <a:rPr lang="fi-FI" dirty="0"/>
              <a:t>, esim. vaikea maastonkohta tai tuulen suunnan muuttuminen. </a:t>
            </a:r>
          </a:p>
          <a:p>
            <a:pPr marL="833438" lvl="1" indent="-285750">
              <a:buFont typeface="Arial" panose="020B0604020202020204" pitchFamily="34" charset="0"/>
              <a:buChar char="•"/>
            </a:pPr>
            <a:r>
              <a:rPr lang="fi-FI" dirty="0" err="1"/>
              <a:t>pistottaminen</a:t>
            </a:r>
            <a:r>
              <a:rPr lang="fi-FI" dirty="0"/>
              <a:t> ei kuitenkaan saa olla jatkuvaa, eikä etsintä saa perustua jatkuvaan </a:t>
            </a:r>
            <a:r>
              <a:rPr lang="fi-FI" dirty="0" err="1"/>
              <a:t>pistottamiseen</a:t>
            </a:r>
            <a:r>
              <a:rPr lang="fi-FI" dirty="0"/>
              <a:t>.</a:t>
            </a:r>
          </a:p>
          <a:p>
            <a:pPr marL="833438" lvl="1" indent="-285750">
              <a:buFont typeface="Arial" panose="020B0604020202020204" pitchFamily="34" charset="0"/>
              <a:buChar char="•"/>
            </a:pPr>
            <a:endParaRPr lang="fi-FI" dirty="0"/>
          </a:p>
        </p:txBody>
      </p:sp>
    </p:spTree>
    <p:extLst>
      <p:ext uri="{BB962C8B-B14F-4D97-AF65-F5344CB8AC3E}">
        <p14:creationId xmlns:p14="http://schemas.microsoft.com/office/powerpoint/2010/main" val="389439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D5D24B5-3EBD-42CF-B1EA-C38464599511}"/>
              </a:ext>
            </a:extLst>
          </p:cNvPr>
          <p:cNvSpPr>
            <a:spLocks noGrp="1"/>
          </p:cNvSpPr>
          <p:nvPr>
            <p:ph type="subTitle" idx="1"/>
          </p:nvPr>
        </p:nvSpPr>
        <p:spPr>
          <a:xfrm>
            <a:off x="0" y="0"/>
            <a:ext cx="12192000" cy="4997883"/>
          </a:xfrm>
        </p:spPr>
        <p:txBody>
          <a:bodyPr>
            <a:normAutofit/>
          </a:bodyPr>
          <a:lstStyle/>
          <a:p>
            <a:pPr marL="90488" algn="l"/>
            <a:r>
              <a:rPr lang="fi-FI" b="1" dirty="0"/>
              <a:t>Tuomareiden jatkokoulutus + PEKO-T</a:t>
            </a:r>
          </a:p>
          <a:p>
            <a:pPr marL="547688" lvl="1" algn="l"/>
            <a:endParaRPr lang="fi-FI" dirty="0"/>
          </a:p>
          <a:p>
            <a:pPr marL="376238" indent="-285750" algn="l">
              <a:buClrTx/>
              <a:buSzPct val="90000"/>
              <a:buFont typeface="Arial" panose="020B0604020202020204" pitchFamily="34" charset="0"/>
              <a:buChar char="•"/>
            </a:pPr>
            <a:r>
              <a:rPr lang="fi-FI" sz="2800" dirty="0"/>
              <a:t>Partiointietsinnän arvostelu on haasteellisempaa kun alue-etsinnän</a:t>
            </a:r>
          </a:p>
          <a:p>
            <a:pPr marL="833438" lvl="1" indent="-285750" algn="l">
              <a:buFont typeface="Arial" panose="020B0604020202020204" pitchFamily="34" charset="0"/>
              <a:buChar char="•"/>
            </a:pPr>
            <a:r>
              <a:rPr lang="fi-FI" sz="2600" dirty="0"/>
              <a:t>Mikä on partioetsinnässä - koiran liikkumisen toleranssi-</a:t>
            </a:r>
          </a:p>
          <a:p>
            <a:pPr marL="547688" lvl="1" algn="l"/>
            <a:endParaRPr lang="fi-FI" sz="2400" dirty="0"/>
          </a:p>
          <a:p>
            <a:pPr marL="547688" indent="-457200" algn="l">
              <a:buClrTx/>
              <a:buSzPct val="90000"/>
              <a:buFont typeface="Arial" panose="020B0604020202020204" pitchFamily="34" charset="0"/>
              <a:buChar char="•"/>
            </a:pPr>
            <a:r>
              <a:rPr lang="fi-FI" sz="2800" dirty="0"/>
              <a:t>Tuomarin pitää tutustua alueen tuuli- ja maasto-olosuhteisiin ennen ensimmäistä koesuoritusta, jotta maalimiehet pystytään sijoittamaan niin että liian kaukaa ilmaisulta vältyttäisiin.</a:t>
            </a:r>
          </a:p>
          <a:p>
            <a:pPr marL="890588" lvl="1" indent="-342900" algn="l">
              <a:buSzPct val="90000"/>
              <a:buFont typeface="Arial" panose="020B0604020202020204" pitchFamily="34" charset="0"/>
              <a:buChar char="•"/>
            </a:pPr>
            <a:endParaRPr lang="fi-FI" sz="2400" dirty="0"/>
          </a:p>
          <a:p>
            <a:pPr marL="547688" indent="-457200" algn="l">
              <a:buClrTx/>
              <a:buSzPct val="90000"/>
              <a:buFont typeface="Arial" panose="020B0604020202020204" pitchFamily="34" charset="0"/>
              <a:buChar char="•"/>
            </a:pPr>
            <a:r>
              <a:rPr lang="fi-FI" sz="2800" dirty="0"/>
              <a:t>Etsintäsuunnitelman ja siitä juontuvan taktiikan noudattamisvelvollisuus</a:t>
            </a:r>
          </a:p>
        </p:txBody>
      </p:sp>
    </p:spTree>
    <p:extLst>
      <p:ext uri="{BB962C8B-B14F-4D97-AF65-F5344CB8AC3E}">
        <p14:creationId xmlns:p14="http://schemas.microsoft.com/office/powerpoint/2010/main" val="3963167939"/>
      </p:ext>
    </p:extLst>
  </p:cSld>
  <p:clrMapOvr>
    <a:masterClrMapping/>
  </p:clrMapOvr>
</p:sld>
</file>

<file path=ppt/theme/theme1.xml><?xml version="1.0" encoding="utf-8"?>
<a:theme xmlns:a="http://schemas.openxmlformats.org/drawingml/2006/main" name="SPKL2_presispohja_2">
  <a:themeElements>
    <a:clrScheme name="SPKL_värit">
      <a:dk1>
        <a:srgbClr val="242852"/>
      </a:dk1>
      <a:lt1>
        <a:sysClr val="window" lastClr="FFFFFF"/>
      </a:lt1>
      <a:dk2>
        <a:srgbClr val="242852"/>
      </a:dk2>
      <a:lt2>
        <a:srgbClr val="242852"/>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PKL_fonti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4514E0-65D3-408A-AA7C-01DC4FB8F8C2}" vid="{B96E8217-1E8B-46FA-9692-6B2ED5F2F34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0184EA7FD823C42A6FDC5A6A1F2E9A8" ma:contentTypeVersion="11" ma:contentTypeDescription="Luo uusi asiakirja." ma:contentTypeScope="" ma:versionID="018e63f2780db21d4b1516593488845b">
  <xsd:schema xmlns:xsd="http://www.w3.org/2001/XMLSchema" xmlns:xs="http://www.w3.org/2001/XMLSchema" xmlns:p="http://schemas.microsoft.com/office/2006/metadata/properties" xmlns:ns2="edc4978a-f11a-4256-a1f3-64120923c8f1" targetNamespace="http://schemas.microsoft.com/office/2006/metadata/properties" ma:root="true" ma:fieldsID="b3e0764b1e4aab1b28107a34ecb10802" ns2:_="">
    <xsd:import namespace="edc4978a-f11a-4256-a1f3-64120923c8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4978a-f11a-4256-a1f3-64120923c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D393D8-E1BE-49D0-AE33-261F530F5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c4978a-f11a-4256-a1f3-64120923c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322F50-437F-4937-BB0E-E56622B082D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0553D43-172A-43D1-8412-72C7A6732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972</TotalTime>
  <Words>1098</Words>
  <Application>Microsoft Office PowerPoint</Application>
  <PresentationFormat>Laajakuva</PresentationFormat>
  <Paragraphs>107</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Myriad Pro</vt:lpstr>
      <vt:lpstr>SPKL2_presispohja_2</vt:lpstr>
      <vt:lpstr>Tuomareiden jatkokoulutus 2023   PEKO-T  </vt:lpstr>
      <vt:lpstr>PowerPoint-esitys</vt:lpstr>
      <vt:lpstr>PowerPoint-esitys</vt:lpstr>
      <vt:lpstr>Hallittavuusosuus</vt:lpstr>
      <vt:lpstr>Jälkiosuus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tässä on  esityksen otsikko</dc:title>
  <dc:creator>Anu Hatunpää</dc:creator>
  <cp:lastModifiedBy>Tapio Toivola</cp:lastModifiedBy>
  <cp:revision>270</cp:revision>
  <cp:lastPrinted>2015-06-12T06:16:48Z</cp:lastPrinted>
  <dcterms:created xsi:type="dcterms:W3CDTF">2014-05-22T08:40:39Z</dcterms:created>
  <dcterms:modified xsi:type="dcterms:W3CDTF">2023-04-19T12:35:03Z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0x01010010184EA7FD823C42A6FDC5A6A1F2E9A8</vt:lpwstr>
  </property>
  <property fmtid="{D5CDD505-2E9C-101B-9397-08002B2CF9AE}" pid="3" name="Order">
    <vt:r8>17800</vt:r8>
  </property>
</Properties>
</file>